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9" r:id="rId6"/>
    <p:sldId id="270" r:id="rId7"/>
    <p:sldId id="271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24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65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B5BA5-C0CA-475C-B17F-7146B2433054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B1A58-E200-4008-A0CD-4AE2E47B3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73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B1A58-E200-4008-A0CD-4AE2E47B3B56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B1A58-E200-4008-A0CD-4AE2E47B3B56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F6F-D516-4C9D-9143-0BBE5163B429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D29F-8F8E-40A0-9762-4F6C9B9192F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F6F-D516-4C9D-9143-0BBE5163B429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D29F-8F8E-40A0-9762-4F6C9B919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F6F-D516-4C9D-9143-0BBE5163B429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D29F-8F8E-40A0-9762-4F6C9B919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F6F-D516-4C9D-9143-0BBE5163B429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D29F-8F8E-40A0-9762-4F6C9B919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F6F-D516-4C9D-9143-0BBE5163B429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D29F-8F8E-40A0-9762-4F6C9B9192F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F6F-D516-4C9D-9143-0BBE5163B429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D29F-8F8E-40A0-9762-4F6C9B919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F6F-D516-4C9D-9143-0BBE5163B429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D29F-8F8E-40A0-9762-4F6C9B9192FF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F6F-D516-4C9D-9143-0BBE5163B429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D29F-8F8E-40A0-9762-4F6C9B919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F6F-D516-4C9D-9143-0BBE5163B429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D29F-8F8E-40A0-9762-4F6C9B919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F6F-D516-4C9D-9143-0BBE5163B429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D29F-8F8E-40A0-9762-4F6C9B9192F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F6F-D516-4C9D-9143-0BBE5163B429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D29F-8F8E-40A0-9762-4F6C9B919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76B0F6F-D516-4C9D-9143-0BBE5163B429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9CBD29F-8F8E-40A0-9762-4F6C9B9192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95536" y="404664"/>
            <a:ext cx="8496300" cy="1107996"/>
          </a:xfrm>
          <a:prstGeom prst="rect">
            <a:avLst/>
          </a:prstGeom>
          <a:effectLst>
            <a:outerShdw blurRad="50800" dist="38100" dir="2700000" algn="tl" rotWithShape="0">
              <a:srgbClr val="C0000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i="1" dirty="0">
                <a:solidFill>
                  <a:srgbClr val="663300"/>
                </a:solidFill>
                <a:latin typeface="Georgia" pitchFamily="18" charset="0"/>
              </a:rPr>
              <a:t>Ш</a:t>
            </a:r>
            <a:r>
              <a:rPr lang="ru-RU" sz="6600" b="1" i="1" dirty="0" smtClean="0">
                <a:solidFill>
                  <a:srgbClr val="663300"/>
                </a:solidFill>
                <a:latin typeface="Georgia" pitchFamily="18" charset="0"/>
              </a:rPr>
              <a:t>околад</a:t>
            </a:r>
            <a:endParaRPr lang="ru-RU" sz="6600" dirty="0">
              <a:latin typeface="+mn-lt"/>
            </a:endParaRPr>
          </a:p>
        </p:txBody>
      </p:sp>
      <p:pic>
        <p:nvPicPr>
          <p:cNvPr id="1026" name="Picture 2" descr="http://media.thedailytouch.com/2013/08/chocolate-heart-of-chocolat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00088"/>
            <a:ext cx="8135507" cy="5084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4"/>
          <p:cNvSpPr>
            <a:spLocks noChangeArrowheads="1"/>
          </p:cNvSpPr>
          <p:nvPr/>
        </p:nvSpPr>
        <p:spPr bwMode="auto">
          <a:xfrm>
            <a:off x="439823" y="1464838"/>
            <a:ext cx="842486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 dirty="0">
                <a:solidFill>
                  <a:srgbClr val="C00000"/>
                </a:solidFill>
                <a:latin typeface="Georgia" pitchFamily="18" charset="0"/>
              </a:rPr>
              <a:t>Нет шоколада – нет завтрака! </a:t>
            </a:r>
          </a:p>
          <a:p>
            <a:pPr algn="r"/>
            <a:r>
              <a:rPr lang="ru-RU" sz="4800" b="1" i="1" dirty="0">
                <a:solidFill>
                  <a:srgbClr val="663300"/>
                </a:solidFill>
                <a:latin typeface="Georgia" pitchFamily="18" charset="0"/>
              </a:rPr>
              <a:t>Чарльз Диккенс</a:t>
            </a:r>
          </a:p>
          <a:p>
            <a:pPr algn="r"/>
            <a:r>
              <a:rPr lang="ru-RU" sz="4800" b="1" i="1" dirty="0">
                <a:solidFill>
                  <a:srgbClr val="663300"/>
                </a:solidFill>
                <a:latin typeface="Georgia" pitchFamily="18" charset="0"/>
              </a:rPr>
              <a:t> “Записки </a:t>
            </a:r>
            <a:r>
              <a:rPr lang="ru-RU" sz="4800" b="1" i="1" dirty="0" err="1">
                <a:solidFill>
                  <a:srgbClr val="663300"/>
                </a:solidFill>
                <a:latin typeface="Georgia" pitchFamily="18" charset="0"/>
              </a:rPr>
              <a:t>Пиквикского</a:t>
            </a:r>
            <a:r>
              <a:rPr lang="ru-RU" sz="4800" b="1" i="1" dirty="0">
                <a:solidFill>
                  <a:srgbClr val="663300"/>
                </a:solidFill>
                <a:latin typeface="Georgia" pitchFamily="18" charset="0"/>
              </a:rPr>
              <a:t> клуба”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470289"/>
              </p:ext>
            </p:extLst>
          </p:nvPr>
        </p:nvGraphicFramePr>
        <p:xfrm>
          <a:off x="323850" y="4724400"/>
          <a:ext cx="8424612" cy="156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02"/>
                <a:gridCol w="1404102"/>
                <a:gridCol w="1404102"/>
                <a:gridCol w="1404102"/>
                <a:gridCol w="1404102"/>
                <a:gridCol w="1404102"/>
              </a:tblGrid>
              <a:tr h="92811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шоколада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белый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молочный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</a:t>
                      </a:r>
                      <a:r>
                        <a:rPr lang="ru-RU" baseline="0" dirty="0" smtClean="0"/>
                        <a:t> добавками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пористый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сортов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45" name="Рисунок 31" descr="Схема. Производство шокола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404813"/>
            <a:ext cx="6564312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60350"/>
            <a:ext cx="8229600" cy="981075"/>
          </a:xfrm>
          <a:prstGeom prst="rect">
            <a:avLst/>
          </a:prstGeom>
          <a:effectLst>
            <a:outerShdw blurRad="50800" dist="38100" dir="2700000" algn="tl" rotWithShape="0">
              <a:srgbClr val="C00000">
                <a:alpha val="40000"/>
              </a:srgb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i="1" dirty="0">
                <a:solidFill>
                  <a:srgbClr val="663300"/>
                </a:solidFill>
                <a:latin typeface="Georgia" pitchFamily="18" charset="0"/>
                <a:ea typeface="+mj-ea"/>
                <a:cs typeface="+mj-cs"/>
              </a:rPr>
              <a:t>Состав шоколада</a:t>
            </a:r>
          </a:p>
        </p:txBody>
      </p:sp>
      <p:sp>
        <p:nvSpPr>
          <p:cNvPr id="6148" name="Прямоугольник 6"/>
          <p:cNvSpPr>
            <a:spLocks noChangeArrowheads="1"/>
          </p:cNvSpPr>
          <p:nvPr/>
        </p:nvSpPr>
        <p:spPr bwMode="auto">
          <a:xfrm>
            <a:off x="179388" y="1125538"/>
            <a:ext cx="8785225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4D2403"/>
                </a:solidFill>
                <a:latin typeface="Georgia" pitchFamily="18" charset="0"/>
              </a:rPr>
              <a:t>Что входит  в состав шоколада?</a:t>
            </a:r>
          </a:p>
          <a:p>
            <a:pPr algn="ctr"/>
            <a:endParaRPr lang="ru-RU" sz="3600" b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Углеводы (сахар)</a:t>
            </a:r>
          </a:p>
          <a:p>
            <a:pPr>
              <a:buFont typeface="Arial" pitchFamily="34" charset="0"/>
              <a:buChar char="•"/>
            </a:pP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 Жиры (масло какао)</a:t>
            </a:r>
          </a:p>
          <a:p>
            <a:pPr>
              <a:buFont typeface="Arial" pitchFamily="34" charset="0"/>
              <a:buChar char="•"/>
            </a:pP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 Белки</a:t>
            </a:r>
          </a:p>
          <a:p>
            <a:pPr>
              <a:buFont typeface="Arial" pitchFamily="34" charset="0"/>
              <a:buChar char="•"/>
            </a:pP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Кофеин, теобромин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5" name="Picture 2" descr="http://kalev-eu.sn17.zone.eu/upload/images/sokola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2924" y="3986662"/>
            <a:ext cx="3198802" cy="22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92820" y="188640"/>
            <a:ext cx="8229600" cy="1052513"/>
          </a:xfrm>
          <a:effectLst>
            <a:outerShdw blurRad="50800" dist="38100" dir="2700000" algn="tl" rotWithShape="0">
              <a:srgbClr val="C00000">
                <a:alpha val="40000"/>
              </a:srgb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663300"/>
                </a:solidFill>
                <a:latin typeface="Georgia" pitchFamily="18" charset="0"/>
              </a:rPr>
              <a:t>Практическая </a:t>
            </a:r>
            <a:r>
              <a:rPr lang="ru-RU" sz="4000" b="1" i="1" dirty="0">
                <a:solidFill>
                  <a:srgbClr val="663300"/>
                </a:solidFill>
                <a:latin typeface="Georgia" pitchFamily="18" charset="0"/>
              </a:rPr>
              <a:t>р</a:t>
            </a:r>
            <a:r>
              <a:rPr lang="ru-RU" sz="4000" b="1" i="1" dirty="0" smtClean="0">
                <a:solidFill>
                  <a:srgbClr val="663300"/>
                </a:solidFill>
                <a:latin typeface="Georgia" pitchFamily="18" charset="0"/>
              </a:rPr>
              <a:t>абота</a:t>
            </a:r>
            <a:endParaRPr lang="ru-RU" sz="4000" b="1" i="1" dirty="0">
              <a:solidFill>
                <a:srgbClr val="663300"/>
              </a:solidFill>
              <a:latin typeface="Georgia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51520" y="1484784"/>
            <a:ext cx="8712200" cy="936774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Определите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при помощи реакций состав шоколада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pic>
        <p:nvPicPr>
          <p:cNvPr id="7" name="Picture 2" descr="xJmTMRp3c6k"/>
          <p:cNvPicPr>
            <a:picLocks noChangeAspect="1" noChangeArrowheads="1"/>
          </p:cNvPicPr>
          <p:nvPr/>
        </p:nvPicPr>
        <p:blipFill>
          <a:blip r:embed="rId2" cstate="print"/>
          <a:srcRect l="13600" t="20682" r="10841" b="32516"/>
          <a:stretch>
            <a:fillRect/>
          </a:stretch>
        </p:blipFill>
        <p:spPr bwMode="auto">
          <a:xfrm>
            <a:off x="1547664" y="3212976"/>
            <a:ext cx="5861041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9512" y="332656"/>
            <a:ext cx="8784976" cy="981075"/>
          </a:xfrm>
          <a:prstGeom prst="rect">
            <a:avLst/>
          </a:prstGeom>
          <a:effectLst>
            <a:outerShdw blurRad="50800" dist="38100" dir="2700000" algn="tl" rotWithShape="0">
              <a:srgbClr val="C00000">
                <a:alpha val="40000"/>
              </a:srgb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663300"/>
                </a:solidFill>
                <a:latin typeface="Georgia" pitchFamily="18" charset="0"/>
                <a:ea typeface="+mj-ea"/>
                <a:cs typeface="+mj-cs"/>
              </a:rPr>
              <a:t>«Сладкая» сторона </a:t>
            </a:r>
            <a:r>
              <a:rPr lang="ru-RU" sz="4000" b="1" i="1" dirty="0">
                <a:solidFill>
                  <a:srgbClr val="663300"/>
                </a:solidFill>
                <a:latin typeface="Georgia" pitchFamily="18" charset="0"/>
                <a:ea typeface="+mj-ea"/>
                <a:cs typeface="+mj-cs"/>
              </a:rPr>
              <a:t>шоколада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41426"/>
            <a:ext cx="8229600" cy="4884738"/>
          </a:xfrm>
        </p:spPr>
        <p:txBody>
          <a:bodyPr/>
          <a:lstStyle/>
          <a:p>
            <a:r>
              <a:rPr lang="ru-RU" sz="3200" b="1" dirty="0">
                <a:latin typeface="Georgia" pitchFamily="18" charset="0"/>
              </a:rPr>
              <a:t>Помогает сохранить здоровье сердца и сосудов</a:t>
            </a:r>
          </a:p>
          <a:p>
            <a:r>
              <a:rPr lang="ru-RU" sz="3200" b="1" dirty="0">
                <a:latin typeface="Georgia" pitchFamily="18" charset="0"/>
              </a:rPr>
              <a:t>Укрепляет иммунитет </a:t>
            </a:r>
          </a:p>
          <a:p>
            <a:r>
              <a:rPr lang="ru-RU" sz="3200" b="1" dirty="0">
                <a:latin typeface="Georgia" pitchFamily="18" charset="0"/>
              </a:rPr>
              <a:t>Умеренное употребление продлевает жизнь на год</a:t>
            </a:r>
          </a:p>
          <a:p>
            <a:r>
              <a:rPr lang="ru-RU" sz="3200" b="1" dirty="0">
                <a:latin typeface="Georgia" pitchFamily="18" charset="0"/>
              </a:rPr>
              <a:t>Оказывает бодрящее воздействие</a:t>
            </a:r>
          </a:p>
          <a:p>
            <a:r>
              <a:rPr lang="ru-RU" sz="3200" b="1" dirty="0">
                <a:latin typeface="Georgia" pitchFamily="18" charset="0"/>
              </a:rPr>
              <a:t>Присутствуют витамины А, В и Е, а также белок, кальций и магний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51520" y="476672"/>
            <a:ext cx="8712968" cy="981075"/>
          </a:xfrm>
          <a:prstGeom prst="rect">
            <a:avLst/>
          </a:prstGeom>
          <a:effectLst>
            <a:outerShdw blurRad="50800" dist="38100" dir="2700000" algn="tl" rotWithShape="0">
              <a:srgbClr val="C00000">
                <a:alpha val="40000"/>
              </a:srgb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663300"/>
                </a:solidFill>
                <a:latin typeface="Georgia" pitchFamily="18" charset="0"/>
                <a:ea typeface="+mj-ea"/>
                <a:cs typeface="+mj-cs"/>
              </a:rPr>
              <a:t>«Горькая» сторона </a:t>
            </a:r>
            <a:r>
              <a:rPr lang="ru-RU" sz="4000" b="1" i="1" dirty="0">
                <a:solidFill>
                  <a:srgbClr val="663300"/>
                </a:solidFill>
                <a:latin typeface="Georgia" pitchFamily="18" charset="0"/>
                <a:ea typeface="+mj-ea"/>
                <a:cs typeface="+mj-cs"/>
              </a:rPr>
              <a:t>шоколада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b="1" dirty="0" smtClean="0">
                <a:latin typeface="Georgia" panose="02040502050405020303" pitchFamily="18" charset="0"/>
              </a:rPr>
              <a:t>Про чрезмерном употреблении можно набрать лишний вес</a:t>
            </a:r>
          </a:p>
          <a:p>
            <a:r>
              <a:rPr lang="ru-RU" sz="3600" b="1" dirty="0" smtClean="0">
                <a:latin typeface="Georgia" panose="02040502050405020303" pitchFamily="18" charset="0"/>
              </a:rPr>
              <a:t>Может вызвать аллергию</a:t>
            </a:r>
          </a:p>
          <a:p>
            <a:r>
              <a:rPr lang="ru-RU" sz="3600" b="1" dirty="0" smtClean="0">
                <a:latin typeface="Georgia" panose="02040502050405020303" pitchFamily="18" charset="0"/>
              </a:rPr>
              <a:t>Может лишить сна из-за содержащегося в нём кофеина</a:t>
            </a:r>
          </a:p>
          <a:p>
            <a:r>
              <a:rPr lang="ru-RU" sz="3600" b="1" dirty="0" smtClean="0">
                <a:latin typeface="Georgia" panose="02040502050405020303" pitchFamily="18" charset="0"/>
              </a:rPr>
              <a:t>На какао-плантациях часто используется тяжелый низкооплачиваемый детский труд</a:t>
            </a:r>
          </a:p>
          <a:p>
            <a:r>
              <a:rPr lang="ru-RU" sz="3600" b="1" dirty="0" smtClean="0">
                <a:latin typeface="Georgia" panose="02040502050405020303" pitchFamily="18" charset="0"/>
              </a:rPr>
              <a:t>(Может </a:t>
            </a:r>
            <a:r>
              <a:rPr lang="ru-RU" sz="3600" b="1" dirty="0">
                <a:latin typeface="Georgia" panose="02040502050405020303" pitchFamily="18" charset="0"/>
              </a:rPr>
              <a:t>даже </a:t>
            </a:r>
            <a:r>
              <a:rPr lang="ru-RU" sz="3600" b="1" dirty="0" smtClean="0">
                <a:latin typeface="Georgia" panose="02040502050405020303" pitchFamily="18" charset="0"/>
              </a:rPr>
              <a:t>убить: смертельная </a:t>
            </a:r>
            <a:r>
              <a:rPr lang="ru-RU" sz="3600" b="1" dirty="0">
                <a:latin typeface="Georgia" panose="02040502050405020303" pitchFamily="18" charset="0"/>
              </a:rPr>
              <a:t>доза шоколада – 10-50 кг за раз</a:t>
            </a:r>
            <a:r>
              <a:rPr lang="ru-RU" sz="3600" b="1" dirty="0" smtClean="0">
                <a:latin typeface="Georgia" panose="02040502050405020303" pitchFamily="18" charset="0"/>
              </a:rPr>
              <a:t>.)</a:t>
            </a:r>
            <a:endParaRPr lang="ru-RU" sz="3600" b="1" dirty="0">
              <a:latin typeface="Georgia" panose="02040502050405020303" pitchFamily="18" charset="0"/>
            </a:endParaRPr>
          </a:p>
          <a:p>
            <a:endParaRPr lang="ru-RU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9913" y="908050"/>
            <a:ext cx="8004175" cy="1512888"/>
          </a:xfrm>
          <a:effectLst>
            <a:outerShdw blurRad="50800" dist="38100" dir="2700000" algn="tl" rotWithShape="0">
              <a:srgbClr val="C00000">
                <a:alpha val="40000"/>
              </a:srgbClr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i="1" dirty="0" smtClean="0">
                <a:solidFill>
                  <a:srgbClr val="663300"/>
                </a:solidFill>
                <a:latin typeface="Georgia" pitchFamily="18" charset="0"/>
              </a:rPr>
              <a:t>Спасибо за внимание !</a:t>
            </a:r>
            <a:endParaRPr lang="ru-RU" sz="4800" b="1" i="1" dirty="0">
              <a:solidFill>
                <a:srgbClr val="663300"/>
              </a:solidFill>
              <a:latin typeface="Georgia" pitchFamily="18" charset="0"/>
            </a:endParaRPr>
          </a:p>
        </p:txBody>
      </p:sp>
      <p:pic>
        <p:nvPicPr>
          <p:cNvPr id="13315" name="Picture 2" descr="http://stepa-nova.ru/wp-content/uploads/2011/02/chocolate_rose.86193223-roz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2133600"/>
            <a:ext cx="3313112" cy="390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</TotalTime>
  <Words>141</Words>
  <Application>Microsoft Office PowerPoint</Application>
  <PresentationFormat>On-screen Show (4:3)</PresentationFormat>
  <Paragraphs>43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PowerPoint Presentation</vt:lpstr>
      <vt:lpstr>PowerPoint Presentation</vt:lpstr>
      <vt:lpstr>PowerPoint Presentation</vt:lpstr>
      <vt:lpstr>PowerPoint Presentation</vt:lpstr>
      <vt:lpstr>Практическая работа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User</cp:lastModifiedBy>
  <cp:revision>8</cp:revision>
  <dcterms:created xsi:type="dcterms:W3CDTF">2014-02-02T18:32:17Z</dcterms:created>
  <dcterms:modified xsi:type="dcterms:W3CDTF">2014-02-05T14:03:10Z</dcterms:modified>
</cp:coreProperties>
</file>